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82" r:id="rId4"/>
    <p:sldId id="259" r:id="rId5"/>
    <p:sldId id="275" r:id="rId6"/>
    <p:sldId id="260" r:id="rId7"/>
    <p:sldId id="276" r:id="rId8"/>
    <p:sldId id="262" r:id="rId9"/>
    <p:sldId id="266" r:id="rId10"/>
    <p:sldId id="277" r:id="rId11"/>
    <p:sldId id="267" r:id="rId12"/>
    <p:sldId id="268" r:id="rId13"/>
    <p:sldId id="269" r:id="rId14"/>
    <p:sldId id="278" r:id="rId15"/>
    <p:sldId id="270" r:id="rId16"/>
    <p:sldId id="271" r:id="rId17"/>
    <p:sldId id="279" r:id="rId18"/>
    <p:sldId id="272" r:id="rId19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2334" y="-10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55526"/>
            <a:ext cx="8784976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Некоторые вопросы применения налогового законодательства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Black" panose="020B0A04020102020204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4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0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Фактическое  </a:t>
            </a:r>
            <a:r>
              <a:rPr lang="ru-RU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неисполнение </a:t>
            </a: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уведомления</a:t>
            </a:r>
          </a:p>
          <a:p>
            <a:pPr lvl="0" algn="ctr"/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Последствия </a:t>
            </a:r>
            <a:r>
              <a:rPr 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вынесение  Решения, которым осуществляется  констатация факта неисполнения 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17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3478"/>
            <a:ext cx="82809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Согласие-фактическое исполнение</a:t>
            </a:r>
          </a:p>
          <a:p>
            <a:pPr algn="just"/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6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надлежащее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-прекращение 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действия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уведомления;</a:t>
            </a:r>
          </a:p>
          <a:p>
            <a:pPr algn="just"/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ненадлежащее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-Решение                           о признании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 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неисполненным-констатация 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неисполнения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</a:t>
            </a:r>
            <a:endParaRPr lang="ru-RU" sz="3000" b="1" dirty="0" smtClean="0"/>
          </a:p>
        </p:txBody>
      </p:sp>
    </p:spTree>
    <p:extLst>
      <p:ext uri="{BB962C8B-B14F-4D97-AF65-F5344CB8AC3E}">
        <p14:creationId xmlns:p14="http://schemas.microsoft.com/office/powerpoint/2010/main" val="27378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5486"/>
            <a:ext cx="87849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Несогласие - пояснение</a:t>
            </a:r>
            <a:endParaRPr lang="ru-RU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4000" dirty="0" smtClean="0"/>
              <a:t>  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согласен  налоговый  орган - прекращение  действия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</a:t>
            </a:r>
          </a:p>
          <a:p>
            <a:pPr algn="just"/>
            <a:endParaRPr 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согласен  налоговый  орган - Решение  о признании уведомления  неисполненным - констатация  неисполнения 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</a:t>
            </a:r>
            <a:endParaRPr lang="ru-RU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35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5486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4000" b="1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lvl="0" algn="ctr"/>
            <a:endParaRPr lang="ru-RU" sz="4000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40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К  </a:t>
            </a:r>
            <a:r>
              <a:rPr lang="ru-RU" sz="4000" dirty="0">
                <a:solidFill>
                  <a:schemeClr val="tx2"/>
                </a:solidFill>
                <a:latin typeface="Arial Black" panose="020B0A04020102020204" pitchFamily="34" charset="0"/>
              </a:rPr>
              <a:t>вопросу  о  пределах    обжалования  </a:t>
            </a:r>
            <a:r>
              <a:rPr lang="ru-RU" sz="40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уведомления</a:t>
            </a:r>
            <a:endParaRPr lang="ru-RU" sz="40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endParaRPr lang="ru-RU" sz="4000" b="1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8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5486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</a:t>
            </a:r>
            <a:endParaRPr lang="ru-RU" sz="3200" b="1" dirty="0" smtClean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</a:t>
            </a:r>
          </a:p>
          <a:p>
            <a:pPr lvl="0" algn="ctr"/>
            <a:r>
              <a:rPr lang="ru-RU" sz="32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ru-RU" sz="3200" b="1" dirty="0" smtClean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40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Отдельные  </a:t>
            </a:r>
            <a:r>
              <a:rPr lang="ru-RU" sz="4000" dirty="0">
                <a:solidFill>
                  <a:schemeClr val="tx2"/>
                </a:solidFill>
                <a:latin typeface="Arial Black" panose="020B0A04020102020204" pitchFamily="34" charset="0"/>
              </a:rPr>
              <a:t>вопросы судебной  </a:t>
            </a:r>
            <a:r>
              <a:rPr lang="ru-RU" sz="40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практики</a:t>
            </a:r>
            <a:endParaRPr lang="ru-RU" sz="4000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0"/>
            <a:endParaRPr lang="ru-RU" sz="40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4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7494"/>
            <a:ext cx="892899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3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3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400" b="1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Требования Налогоплательщика </a:t>
            </a:r>
            <a:r>
              <a:rPr lang="ru-RU" sz="34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        о признании незаконным Решения  о признании уведомления                      не исполненным подлежат </a:t>
            </a:r>
            <a:r>
              <a:rPr lang="ru-RU" sz="3400" b="1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обжалованию в порядке гражданского </a:t>
            </a:r>
            <a:r>
              <a:rPr lang="ru-RU" sz="34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судопроизводства</a:t>
            </a:r>
            <a:endParaRPr lang="ru-RU" sz="3400" b="1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16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1470"/>
            <a:ext cx="903649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ru-RU" sz="32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Положения </a:t>
            </a:r>
            <a:r>
              <a:rPr lang="ru-RU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статей  94,95  Налогового кодекса   не  предусматривают порядок проведения камерального контроля и основания вынесения уведомления по не устраненным </a:t>
            </a:r>
            <a:r>
              <a:rPr lang="ru-RU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нарушениям, выявленным </a:t>
            </a:r>
            <a:r>
              <a:rPr lang="ru-RU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предыдущим камеральным контролем. </a:t>
            </a:r>
            <a:r>
              <a:rPr lang="ru-RU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0" algn="just"/>
            <a:r>
              <a:rPr lang="ru-RU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Верховным Судом </a:t>
            </a:r>
            <a:r>
              <a:rPr lang="ru-RU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сделан вывод  </a:t>
            </a:r>
            <a:r>
              <a:rPr lang="ru-RU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о </a:t>
            </a:r>
            <a:r>
              <a:rPr lang="ru-RU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незаконности  повторного вынесения  </a:t>
            </a:r>
            <a:r>
              <a:rPr lang="ru-RU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уведомления</a:t>
            </a:r>
            <a:endParaRPr lang="ru-RU" sz="33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5486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Вопрос 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обоснованности по существу выставленных уведомлений судом  не  подлежит  исследованию  ввиду </a:t>
            </a:r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недопустимости предрешения 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тематической налоговой проверки, проводимой  налоговым органом в связи </a:t>
            </a:r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с </a:t>
            </a:r>
            <a:r>
              <a:rPr lang="ru-RU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устранением налогоплательщиком нарушений, выявленных по результатам камерального </a:t>
            </a:r>
            <a:r>
              <a:rPr lang="ru-RU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</a:t>
            </a:r>
            <a:endParaRPr lang="ru-RU" sz="3200" b="1" dirty="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1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749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 </a:t>
            </a:r>
            <a:r>
              <a:rPr 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вопросу  о  возможности  камерального  контроля  и  вынесения  уведомления  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по </a:t>
            </a:r>
            <a:r>
              <a:rPr 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плате  за  эмиссию 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в  </a:t>
            </a:r>
            <a:r>
              <a:rPr lang="ru-RU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окружающую  </a:t>
            </a: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среду</a:t>
            </a:r>
          </a:p>
          <a:p>
            <a:pPr algn="ctr"/>
            <a:endParaRPr lang="en-US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4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01" y="339502"/>
            <a:ext cx="8845787" cy="4449218"/>
          </a:xfrm>
        </p:spPr>
        <p:txBody>
          <a:bodyPr>
            <a:normAutofit fontScale="70000" lnSpcReduction="20000"/>
          </a:bodyPr>
          <a:lstStyle/>
          <a:p>
            <a:pPr marL="137160" indent="0" algn="ctr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73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</a:t>
            </a:r>
            <a:r>
              <a:rPr lang="ru-RU" sz="73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Что нового? </a:t>
            </a:r>
            <a:r>
              <a:rPr lang="ru-RU" sz="73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1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11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65517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endParaRPr lang="ru-RU" sz="2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9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347614"/>
            <a:ext cx="8712968" cy="3528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случае согласия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– устранение  нарушений 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в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случае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несогласия-представление пояснения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53746"/>
            <a:ext cx="8712968" cy="1237884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Способы  исполнения</a:t>
            </a:r>
            <a:endParaRPr lang="ru-RU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3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23678"/>
            <a:ext cx="8352928" cy="29523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Основание: признание Уведомления не исполненным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Уполномоченный орган устанавливает  форму Решения                    и  срок его  вынесения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80920" cy="136815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en-US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    Вынесение решения                     о  </a:t>
            </a:r>
            <a:r>
              <a:rPr lang="ru-RU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признании </a:t>
            </a: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Уведомления неисполненным 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63638"/>
            <a:ext cx="8856984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производится в течение пяти рабочих дней со дня его вручения (получения);</a:t>
            </a:r>
          </a:p>
          <a:p>
            <a:pPr marL="0" indent="0">
              <a:buNone/>
            </a:pP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-в вышестоящий налоговый орган и (или) уполномоченный орган или суд; </a:t>
            </a:r>
          </a:p>
          <a:p>
            <a:pPr marL="0" indent="0">
              <a:buNone/>
            </a:pP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-копия жалобы должна быть направлена </a:t>
            </a: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в 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налоговый орган, направивший </a:t>
            </a: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endParaRPr lang="ru-RU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1315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7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Предусмотрена </a:t>
            </a:r>
            <a:r>
              <a:rPr lang="ru-RU" sz="3700" b="1" dirty="0">
                <a:solidFill>
                  <a:srgbClr val="C00000"/>
                </a:solidFill>
                <a:latin typeface="Arial Black" panose="020B0A04020102020204" pitchFamily="34" charset="0"/>
              </a:rPr>
              <a:t>возможность </a:t>
            </a:r>
            <a:r>
              <a:rPr lang="ru-RU" sz="37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обжалования налогоплательщиком Решения </a:t>
            </a:r>
            <a:r>
              <a:rPr lang="ru-RU" sz="3800" dirty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3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3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sz="3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8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017" y="195486"/>
            <a:ext cx="8928992" cy="4680520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ru-RU" sz="128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Регламентация </a:t>
            </a:r>
            <a:r>
              <a:rPr lang="ru-RU" sz="16000" b="1" dirty="0">
                <a:solidFill>
                  <a:srgbClr val="C00000"/>
                </a:solidFill>
                <a:latin typeface="Arial Black" panose="020B0A04020102020204" pitchFamily="34" charset="0"/>
              </a:rPr>
              <a:t>в </a:t>
            </a:r>
            <a:r>
              <a:rPr lang="ru-RU" sz="16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НК</a:t>
            </a:r>
          </a:p>
          <a:p>
            <a:pPr marL="0" lvl="0" indent="0" algn="ctr">
              <a:buNone/>
            </a:pPr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ru-RU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Возможности   </a:t>
            </a:r>
            <a:r>
              <a:rPr lang="ru-RU" sz="14400" b="1" dirty="0">
                <a:latin typeface="Arial" panose="020B0604020202020204" pitchFamily="34" charset="0"/>
                <a:cs typeface="Arial" panose="020B0604020202020204" pitchFamily="34" charset="0"/>
              </a:rPr>
              <a:t>восстановления </a:t>
            </a:r>
            <a:r>
              <a:rPr lang="ru-RU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пропуска   </a:t>
            </a:r>
            <a:r>
              <a:rPr lang="ru-RU" sz="14400" b="1" dirty="0">
                <a:latin typeface="Arial" panose="020B0604020202020204" pitchFamily="34" charset="0"/>
                <a:cs typeface="Arial" panose="020B0604020202020204" pitchFamily="34" charset="0"/>
              </a:rPr>
              <a:t>срока  обжалования  </a:t>
            </a:r>
            <a:r>
              <a:rPr lang="ru-RU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решения</a:t>
            </a:r>
            <a:endParaRPr lang="ru-RU" sz="1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400" b="1" dirty="0">
                <a:latin typeface="Arial" panose="020B0604020202020204" pitchFamily="34" charset="0"/>
                <a:cs typeface="Arial" panose="020B0604020202020204" pitchFamily="34" charset="0"/>
              </a:rPr>
              <a:t>-Уважительная  причина  </a:t>
            </a:r>
            <a:r>
              <a:rPr lang="ru-RU" sz="1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пропуска</a:t>
            </a:r>
          </a:p>
          <a:p>
            <a:pPr marL="0" indent="0">
              <a:buNone/>
            </a:pPr>
            <a:endParaRPr lang="ru-RU" sz="1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400" b="1" dirty="0">
                <a:latin typeface="Arial" panose="020B0604020202020204" pitchFamily="34" charset="0"/>
                <a:cs typeface="Arial" panose="020B0604020202020204" pitchFamily="34" charset="0"/>
              </a:rPr>
              <a:t>-Условий  удовлетворения  ходатайства о восстановлении срока</a:t>
            </a:r>
          </a:p>
          <a:p>
            <a:endParaRPr lang="ru-RU" sz="8000" dirty="0"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ru-RU" sz="9800" dirty="0" smtClean="0">
              <a:solidFill>
                <a:srgbClr val="C00000"/>
              </a:solidFill>
              <a:latin typeface="Arial Black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9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49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23478"/>
            <a:ext cx="8928992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 Black" panose="020B0A04020102020204" pitchFamily="34" charset="0"/>
              </a:rPr>
              <a:t>Последствия  подачи  жалобы </a:t>
            </a:r>
            <a:r>
              <a:rPr lang="ru-RU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на  </a:t>
            </a:r>
            <a:r>
              <a:rPr lang="ru-RU" sz="4000" dirty="0">
                <a:solidFill>
                  <a:srgbClr val="C00000"/>
                </a:solidFill>
                <a:latin typeface="Arial Black" panose="020B0A04020102020204" pitchFamily="34" charset="0"/>
              </a:rPr>
              <a:t>решение</a:t>
            </a:r>
            <a:endParaRPr lang="en-US" sz="4000" dirty="0" smtClean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Приостановление расходных операций по банковским счетам налогоплательщика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не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осуществляется при подаче </a:t>
            </a: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им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жалобы на решение 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604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95486"/>
            <a:ext cx="8856984" cy="4608513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10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Последствия  </a:t>
            </a:r>
            <a:r>
              <a:rPr lang="ru-RU" sz="10000" b="1" dirty="0">
                <a:solidFill>
                  <a:srgbClr val="C00000"/>
                </a:solidFill>
                <a:latin typeface="Arial Black" panose="020B0A04020102020204" pitchFamily="34" charset="0"/>
              </a:rPr>
              <a:t>подачи  жалобы  на </a:t>
            </a:r>
            <a:r>
              <a:rPr lang="ru-RU" sz="10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уведомление</a:t>
            </a:r>
          </a:p>
          <a:p>
            <a:pPr marL="0" lvl="0" indent="0" algn="ctr">
              <a:buNone/>
            </a:pPr>
            <a:endParaRPr lang="ru-RU" sz="100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9500" b="1" dirty="0">
                <a:latin typeface="Arial" panose="020B0604020202020204" pitchFamily="34" charset="0"/>
                <a:cs typeface="Arial" panose="020B0604020202020204" pitchFamily="34" charset="0"/>
              </a:rPr>
              <a:t>Течение срока исполнения уведомления  </a:t>
            </a:r>
            <a:r>
              <a:rPr lang="ru-RU" sz="9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приостанавливается</a:t>
            </a:r>
            <a:endParaRPr lang="ru-RU" sz="9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9000" dirty="0">
                <a:latin typeface="Arial" panose="020B0604020202020204" pitchFamily="34" charset="0"/>
                <a:cs typeface="Arial" panose="020B0604020202020204" pitchFamily="34" charset="0"/>
              </a:rPr>
              <a:t>     </a:t>
            </a:r>
          </a:p>
          <a:p>
            <a:pPr marL="0" lvl="0" indent="0" algn="ctr">
              <a:buNone/>
            </a:pPr>
            <a:endParaRPr lang="ru-RU" sz="160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lvl="0" indent="0" algn="ctr">
              <a:buNone/>
            </a:pPr>
            <a:endParaRPr lang="ru-RU" sz="14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lvl="0" indent="0" algn="ctr">
              <a:buNone/>
            </a:pPr>
            <a:endParaRPr lang="ru-RU" sz="144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lvl="0" indent="0" algn="ctr">
              <a:buNone/>
            </a:pPr>
            <a:endParaRPr lang="ru-RU" sz="800" b="1" u="sng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7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5486"/>
            <a:ext cx="885698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     </a:t>
            </a:r>
            <a:r>
              <a:rPr lang="ru-RU" sz="4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Вопросы применения   </a:t>
            </a:r>
            <a:r>
              <a:rPr lang="ru-RU" sz="4000" b="1" dirty="0">
                <a:solidFill>
                  <a:srgbClr val="C00000"/>
                </a:solidFill>
                <a:latin typeface="Arial Black" panose="020B0A04020102020204" pitchFamily="34" charset="0"/>
              </a:rPr>
              <a:t>положений  НК</a:t>
            </a:r>
            <a:endParaRPr lang="ru-RU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Отсутствуют 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 о  том,   по каким  основаниям  или при каких  обстоятельствах  может  быть     признано    налоговым  органом,    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исполненным  уведомление 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и   </a:t>
            </a:r>
            <a:r>
              <a:rPr lang="ru-RU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вынесено  </a:t>
            </a:r>
            <a:r>
              <a:rPr lang="ru-RU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endParaRPr lang="ru-RU" sz="3600" b="1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4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313</Words>
  <Application>Microsoft Office PowerPoint</Application>
  <PresentationFormat>Экран (16:9)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Некоторые вопросы применения налогового законодательства  </vt:lpstr>
      <vt:lpstr>Презентация PowerPoint</vt:lpstr>
      <vt:lpstr>Способы  исполнения</vt:lpstr>
      <vt:lpstr>      Вынесение решения                     о  признании Уведомления неисполненным </vt:lpstr>
      <vt:lpstr>    Предусмотрена возможность обжалования налогоплательщиком Решения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ТАНКАМАНОВА САНИЯ ЖАСАРАЛОВНА</dc:creator>
  <cp:lastModifiedBy>АЛЬМАГАМБЕТОВА ГУЛЬЖАН ЖАКСЫЛЫКОВНА</cp:lastModifiedBy>
  <cp:revision>152</cp:revision>
  <cp:lastPrinted>2020-01-14T10:29:11Z</cp:lastPrinted>
  <dcterms:created xsi:type="dcterms:W3CDTF">2018-11-19T08:37:10Z</dcterms:created>
  <dcterms:modified xsi:type="dcterms:W3CDTF">2020-02-12T11:41:09Z</dcterms:modified>
</cp:coreProperties>
</file>